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8"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163F76-B6CF-4929-A478-B86155FF2727}" type="slidenum">
              <a:rPr lang="ja-JP" altLang="ja-JP"/>
              <a:pPr>
                <a:defRPr/>
              </a:pPr>
              <a:t>‹#›</a:t>
            </a:fld>
            <a:endParaRPr lang="ja-JP" altLang="ja-JP"/>
          </a:p>
        </p:txBody>
      </p:sp>
    </p:spTree>
    <p:extLst>
      <p:ext uri="{BB962C8B-B14F-4D97-AF65-F5344CB8AC3E}">
        <p14:creationId xmlns:p14="http://schemas.microsoft.com/office/powerpoint/2010/main" val="338821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905D709B-EB23-407C-9E02-84607CA17A2C}" type="slidenum">
              <a:rPr lang="ja-JP" altLang="ja-JP"/>
              <a:pPr>
                <a:defRPr/>
              </a:pPr>
              <a:t>‹#›</a:t>
            </a:fld>
            <a:endParaRPr lang="ja-JP" altLang="ja-JP"/>
          </a:p>
        </p:txBody>
      </p:sp>
    </p:spTree>
    <p:extLst>
      <p:ext uri="{BB962C8B-B14F-4D97-AF65-F5344CB8AC3E}">
        <p14:creationId xmlns:p14="http://schemas.microsoft.com/office/powerpoint/2010/main" val="96285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B8E790-D222-42C1-A1D3-F036BB95C296}" type="slidenum">
              <a:rPr lang="ja-JP" altLang="ja-JP"/>
              <a:pPr>
                <a:defRPr/>
              </a:pPr>
              <a:t>‹#›</a:t>
            </a:fld>
            <a:endParaRPr lang="ja-JP" altLang="ja-JP"/>
          </a:p>
        </p:txBody>
      </p:sp>
    </p:spTree>
    <p:extLst>
      <p:ext uri="{BB962C8B-B14F-4D97-AF65-F5344CB8AC3E}">
        <p14:creationId xmlns:p14="http://schemas.microsoft.com/office/powerpoint/2010/main" val="269397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139813-AF22-4A23-99EC-1DEA612CA095}" type="slidenum">
              <a:rPr lang="ja-JP" altLang="ja-JP"/>
              <a:pPr>
                <a:defRPr/>
              </a:pPr>
              <a:t>‹#›</a:t>
            </a:fld>
            <a:endParaRPr lang="ja-JP" altLang="ja-JP"/>
          </a:p>
        </p:txBody>
      </p:sp>
    </p:spTree>
    <p:extLst>
      <p:ext uri="{BB962C8B-B14F-4D97-AF65-F5344CB8AC3E}">
        <p14:creationId xmlns:p14="http://schemas.microsoft.com/office/powerpoint/2010/main" val="1332235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7741E85F-41A6-4DA0-A037-463E04CB698E}" type="slidenum">
              <a:rPr lang="ja-JP" altLang="ja-JP"/>
              <a:pPr>
                <a:defRPr/>
              </a:pPr>
              <a:t>‹#›</a:t>
            </a:fld>
            <a:endParaRPr lang="ja-JP" altLang="ja-JP"/>
          </a:p>
        </p:txBody>
      </p:sp>
    </p:spTree>
    <p:extLst>
      <p:ext uri="{BB962C8B-B14F-4D97-AF65-F5344CB8AC3E}">
        <p14:creationId xmlns:p14="http://schemas.microsoft.com/office/powerpoint/2010/main" val="398783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CA963B95-7625-4E59-B50D-E5AD5D2A0A3D}" type="slidenum">
              <a:rPr lang="ja-JP" altLang="ja-JP"/>
              <a:pPr>
                <a:defRPr/>
              </a:pPr>
              <a:t>‹#›</a:t>
            </a:fld>
            <a:endParaRPr lang="ja-JP" altLang="ja-JP"/>
          </a:p>
        </p:txBody>
      </p:sp>
    </p:spTree>
    <p:extLst>
      <p:ext uri="{BB962C8B-B14F-4D97-AF65-F5344CB8AC3E}">
        <p14:creationId xmlns:p14="http://schemas.microsoft.com/office/powerpoint/2010/main" val="76203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9" name="Rectangle 6"/>
          <p:cNvSpPr>
            <a:spLocks noGrp="1" noChangeArrowheads="1"/>
          </p:cNvSpPr>
          <p:nvPr>
            <p:ph type="sldNum" sz="quarter" idx="12"/>
          </p:nvPr>
        </p:nvSpPr>
        <p:spPr>
          <a:ln/>
        </p:spPr>
        <p:txBody>
          <a:bodyPr/>
          <a:lstStyle>
            <a:lvl1pPr>
              <a:defRPr/>
            </a:lvl1pPr>
          </a:lstStyle>
          <a:p>
            <a:pPr>
              <a:defRPr/>
            </a:pPr>
            <a:fld id="{F58BBB9E-CA5D-44E0-BB68-99C4D30AFA3E}" type="slidenum">
              <a:rPr lang="ja-JP" altLang="ja-JP"/>
              <a:pPr>
                <a:defRPr/>
              </a:pPr>
              <a:t>‹#›</a:t>
            </a:fld>
            <a:endParaRPr lang="ja-JP" altLang="ja-JP"/>
          </a:p>
        </p:txBody>
      </p:sp>
    </p:spTree>
    <p:extLst>
      <p:ext uri="{BB962C8B-B14F-4D97-AF65-F5344CB8AC3E}">
        <p14:creationId xmlns:p14="http://schemas.microsoft.com/office/powerpoint/2010/main" val="58479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5" name="Rectangle 6"/>
          <p:cNvSpPr>
            <a:spLocks noGrp="1" noChangeArrowheads="1"/>
          </p:cNvSpPr>
          <p:nvPr>
            <p:ph type="sldNum" sz="quarter" idx="12"/>
          </p:nvPr>
        </p:nvSpPr>
        <p:spPr>
          <a:ln/>
        </p:spPr>
        <p:txBody>
          <a:bodyPr/>
          <a:lstStyle>
            <a:lvl1pPr>
              <a:defRPr/>
            </a:lvl1pPr>
          </a:lstStyle>
          <a:p>
            <a:pPr>
              <a:defRPr/>
            </a:pPr>
            <a:fld id="{CE797772-1AF0-4EAC-817A-B5DC061D5954}" type="slidenum">
              <a:rPr lang="ja-JP" altLang="ja-JP"/>
              <a:pPr>
                <a:defRPr/>
              </a:pPr>
              <a:t>‹#›</a:t>
            </a:fld>
            <a:endParaRPr lang="ja-JP" altLang="ja-JP"/>
          </a:p>
        </p:txBody>
      </p:sp>
    </p:spTree>
    <p:extLst>
      <p:ext uri="{BB962C8B-B14F-4D97-AF65-F5344CB8AC3E}">
        <p14:creationId xmlns:p14="http://schemas.microsoft.com/office/powerpoint/2010/main" val="293521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4" name="Rectangle 6"/>
          <p:cNvSpPr>
            <a:spLocks noGrp="1" noChangeArrowheads="1"/>
          </p:cNvSpPr>
          <p:nvPr>
            <p:ph type="sldNum" sz="quarter" idx="12"/>
          </p:nvPr>
        </p:nvSpPr>
        <p:spPr>
          <a:ln/>
        </p:spPr>
        <p:txBody>
          <a:bodyPr/>
          <a:lstStyle>
            <a:lvl1pPr>
              <a:defRPr/>
            </a:lvl1pPr>
          </a:lstStyle>
          <a:p>
            <a:pPr>
              <a:defRPr/>
            </a:pPr>
            <a:fld id="{AD76939E-5644-4C6B-9C69-7DDF5C402767}" type="slidenum">
              <a:rPr lang="ja-JP" altLang="ja-JP"/>
              <a:pPr>
                <a:defRPr/>
              </a:pPr>
              <a:t>‹#›</a:t>
            </a:fld>
            <a:endParaRPr lang="ja-JP" altLang="ja-JP"/>
          </a:p>
        </p:txBody>
      </p:sp>
    </p:spTree>
    <p:extLst>
      <p:ext uri="{BB962C8B-B14F-4D97-AF65-F5344CB8AC3E}">
        <p14:creationId xmlns:p14="http://schemas.microsoft.com/office/powerpoint/2010/main" val="69453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DF826358-DD41-41A2-A849-CB0A277BC85F}" type="slidenum">
              <a:rPr lang="ja-JP" altLang="ja-JP"/>
              <a:pPr>
                <a:defRPr/>
              </a:pPr>
              <a:t>‹#›</a:t>
            </a:fld>
            <a:endParaRPr lang="ja-JP" altLang="ja-JP"/>
          </a:p>
        </p:txBody>
      </p:sp>
    </p:spTree>
    <p:extLst>
      <p:ext uri="{BB962C8B-B14F-4D97-AF65-F5344CB8AC3E}">
        <p14:creationId xmlns:p14="http://schemas.microsoft.com/office/powerpoint/2010/main" val="192122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43C42ECD-4407-4873-8CF7-4994C3A9E3E7}" type="slidenum">
              <a:rPr lang="ja-JP" altLang="ja-JP"/>
              <a:pPr>
                <a:defRPr/>
              </a:pPr>
              <a:t>‹#›</a:t>
            </a:fld>
            <a:endParaRPr lang="ja-JP" altLang="ja-JP"/>
          </a:p>
        </p:txBody>
      </p:sp>
    </p:spTree>
    <p:extLst>
      <p:ext uri="{BB962C8B-B14F-4D97-AF65-F5344CB8AC3E}">
        <p14:creationId xmlns:p14="http://schemas.microsoft.com/office/powerpoint/2010/main" val="15961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ja-JP"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smtClean="0"/>
              <a:t>マスタ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400" smtClean="0"/>
            </a:lvl1pPr>
          </a:lstStyle>
          <a:p>
            <a:pPr>
              <a:defRPr/>
            </a:pPr>
            <a:endParaRPr lang="ja-JP"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buFont typeface="Arial" panose="020B0604020202020204" pitchFamily="34" charset="0"/>
              <a:buNone/>
              <a:defRPr sz="1400" smtClean="0"/>
            </a:lvl1pPr>
          </a:lstStyle>
          <a:p>
            <a:pPr>
              <a:defRPr/>
            </a:pPr>
            <a:endParaRPr lang="ja-JP"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400" smtClean="0"/>
            </a:lvl1pPr>
          </a:lstStyle>
          <a:p>
            <a:pPr>
              <a:defRPr/>
            </a:pPr>
            <a:fld id="{FE3BCFAE-1C9F-4C18-8C16-5E41289FDF05}" type="slidenum">
              <a:rPr lang="ja-JP" altLang="ja-JP"/>
              <a:pPr>
                <a:defRPr/>
              </a:pPr>
              <a:t>‹#›</a:t>
            </a:fld>
            <a:endParaRPr lang="ja-JP"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42875" y="260350"/>
            <a:ext cx="8858250" cy="782638"/>
          </a:xfrm>
        </p:spPr>
        <p:txBody>
          <a:bodyPr/>
          <a:lstStyle/>
          <a:p>
            <a:pPr eaLnBrk="1" hangingPunct="1"/>
            <a:r>
              <a:rPr lang="ja-JP" altLang="en-US" sz="2800" smtClean="0"/>
              <a:t>例：「日本の大学教育のグローバル化：　立教大学を例に」</a:t>
            </a:r>
          </a:p>
        </p:txBody>
      </p:sp>
      <p:sp>
        <p:nvSpPr>
          <p:cNvPr id="2051" name="Rectangle 3"/>
          <p:cNvSpPr>
            <a:spLocks noGrp="1" noChangeArrowheads="1"/>
          </p:cNvSpPr>
          <p:nvPr>
            <p:ph type="body" idx="1"/>
          </p:nvPr>
        </p:nvSpPr>
        <p:spPr>
          <a:xfrm>
            <a:off x="457200" y="1125538"/>
            <a:ext cx="8229600" cy="5472112"/>
          </a:xfrm>
        </p:spPr>
        <p:txBody>
          <a:bodyPr/>
          <a:lstStyle/>
          <a:p>
            <a:pPr eaLnBrk="1" hangingPunct="1">
              <a:lnSpc>
                <a:spcPct val="90000"/>
              </a:lnSpc>
              <a:buFontTx/>
              <a:buNone/>
            </a:pPr>
            <a:r>
              <a:rPr lang="ja-JP" altLang="en-US" sz="1800" smtClean="0"/>
              <a:t>　現代のグローバリゼーションは、経済分野のみならず教育分野、とりわけ大学教育に影響を与えている。これは、グローバルに活躍できる人材育成の役割を、大学が担う機会が今後増えることを意味する。こうした世界的な動向の中、文部科学省は、平成26年度より特定の大学に資金を提供するスーパーグローバル大学事業を開始した。</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この取り組みに対し、立教大学も同事業の対象校に選出された。これにより立教大学は、今後はこれまで以上にグローバル人材育成に取り組むことになるだろう。</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そこで本論文は、立教大学の事例を通じて、同事業が日本の大学教育におけるグローバル人材育成に良い影響を与えることを明らかにすることを目的とする。</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この目的のため、まず第1章では、グローバリゼーションと大学教育の関係を明らかにする。次に第2章では、文部科学省の同事業の内容を概観する。第3章では、立教大学の計画プランを示すとともに、これがグローバル人材育成に寄与することを明らかにする。そして結論では、同事業の意義と問題点を指摘する。</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本論文では、上記の目的のため、文部科学省の資料、総長へのインタビュー等を資料として使用する。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261938"/>
            <a:ext cx="8229600" cy="782637"/>
          </a:xfrm>
        </p:spPr>
        <p:txBody>
          <a:bodyPr/>
          <a:lstStyle/>
          <a:p>
            <a:pPr eaLnBrk="1" hangingPunct="1"/>
            <a:r>
              <a:rPr lang="ja-JP" altLang="en-US" sz="3600" smtClean="0"/>
              <a:t>ポイント</a:t>
            </a:r>
          </a:p>
        </p:txBody>
      </p:sp>
      <p:sp>
        <p:nvSpPr>
          <p:cNvPr id="3075" name="Rectangle 3"/>
          <p:cNvSpPr>
            <a:spLocks noGrp="1" noChangeArrowheads="1"/>
          </p:cNvSpPr>
          <p:nvPr>
            <p:ph type="body" idx="1"/>
          </p:nvPr>
        </p:nvSpPr>
        <p:spPr>
          <a:xfrm>
            <a:off x="457200" y="1125538"/>
            <a:ext cx="8229600" cy="5472112"/>
          </a:xfrm>
        </p:spPr>
        <p:txBody>
          <a:bodyPr/>
          <a:lstStyle/>
          <a:p>
            <a:pPr eaLnBrk="1" hangingPunct="1">
              <a:lnSpc>
                <a:spcPct val="90000"/>
              </a:lnSpc>
              <a:buFontTx/>
              <a:buNone/>
            </a:pPr>
            <a:r>
              <a:rPr lang="ja-JP" altLang="en-US" sz="1800" smtClean="0"/>
              <a:t>　現代のグローバリゼーションは、経済分野のみならず教育分野、とりわけ大学教育に影響を与えている。これは、グローバルに活躍できる人材育成の役割を、大学が担う機会が今後増えることを意味する。こうした世界的な動向の中、文部科学省は、平成26年度より特定の大学に資金を提供するスーパーグローバル大学事業を開始した。</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この取り組みに対し、立教大学も同事業の対象校に選出された。これにより立教大学は、今後はこれまで以上にグローバル人材育成に取り組むことになるだろう。</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そこで本論文は、立教大学の事例を通じて、同事業が日本の大学教育におけるグローバル人材育成に良い影響を与えることを明らかにすることを目的とする。</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この目的のため、まず第1章では、グローバリゼーションと大学教育の関係を明らかにする。次に第2章では、文部科学省の同事業の内容を概観する。第3章では、立教大学の計画プランを示すとともに、これがグローバル人材育成に寄与することを明らかにする。そして結論では、同事業の意義と問題点を指摘する。</a:t>
            </a:r>
          </a:p>
          <a:p>
            <a:pPr eaLnBrk="1" hangingPunct="1">
              <a:lnSpc>
                <a:spcPct val="90000"/>
              </a:lnSpc>
              <a:buFontTx/>
              <a:buNone/>
            </a:pPr>
            <a:endParaRPr lang="ja-JP" altLang="en-US" sz="1800" smtClean="0"/>
          </a:p>
          <a:p>
            <a:pPr eaLnBrk="1" hangingPunct="1">
              <a:lnSpc>
                <a:spcPct val="90000"/>
              </a:lnSpc>
              <a:buFontTx/>
              <a:buNone/>
            </a:pPr>
            <a:r>
              <a:rPr lang="ja-JP" altLang="en-US" sz="1800" smtClean="0"/>
              <a:t>本論文では、上記の目的のため、文部科学省の資料、総長へのインタビュー等を資料として使用する。</a:t>
            </a:r>
          </a:p>
        </p:txBody>
      </p:sp>
      <p:sp>
        <p:nvSpPr>
          <p:cNvPr id="3076" name="Rectangle 4"/>
          <p:cNvSpPr>
            <a:spLocks noChangeArrowheads="1"/>
          </p:cNvSpPr>
          <p:nvPr/>
        </p:nvSpPr>
        <p:spPr bwMode="auto">
          <a:xfrm>
            <a:off x="396875" y="981075"/>
            <a:ext cx="8424863" cy="2376488"/>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77" name="Rectangle 5"/>
          <p:cNvSpPr>
            <a:spLocks noChangeArrowheads="1"/>
          </p:cNvSpPr>
          <p:nvPr/>
        </p:nvSpPr>
        <p:spPr bwMode="auto">
          <a:xfrm>
            <a:off x="396875" y="3502025"/>
            <a:ext cx="8424863" cy="792163"/>
          </a:xfrm>
          <a:prstGeom prst="rect">
            <a:avLst/>
          </a:prstGeom>
          <a:noFill/>
          <a:ln w="38100">
            <a:solidFill>
              <a:srgbClr val="FF0000"/>
            </a:solidFill>
            <a:bevel/>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78" name="Rectangle 6"/>
          <p:cNvSpPr>
            <a:spLocks noChangeArrowheads="1"/>
          </p:cNvSpPr>
          <p:nvPr/>
        </p:nvSpPr>
        <p:spPr bwMode="auto">
          <a:xfrm>
            <a:off x="396875" y="4437063"/>
            <a:ext cx="8424863" cy="1063625"/>
          </a:xfrm>
          <a:prstGeom prst="rect">
            <a:avLst/>
          </a:prstGeom>
          <a:noFill/>
          <a:ln w="38100">
            <a:solidFill>
              <a:srgbClr val="FF0000"/>
            </a:solidFill>
            <a:bevel/>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79" name="Rectangle 7"/>
          <p:cNvSpPr>
            <a:spLocks noChangeArrowheads="1"/>
          </p:cNvSpPr>
          <p:nvPr/>
        </p:nvSpPr>
        <p:spPr bwMode="auto">
          <a:xfrm>
            <a:off x="381000" y="5589588"/>
            <a:ext cx="8424863" cy="838200"/>
          </a:xfrm>
          <a:prstGeom prst="rect">
            <a:avLst/>
          </a:prstGeom>
          <a:noFill/>
          <a:ln w="38100">
            <a:solidFill>
              <a:srgbClr val="FF0000"/>
            </a:solidFill>
            <a:bevel/>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80" name="角丸四角形吹き出し 2"/>
          <p:cNvSpPr>
            <a:spLocks noChangeArrowheads="1"/>
          </p:cNvSpPr>
          <p:nvPr/>
        </p:nvSpPr>
        <p:spPr bwMode="auto">
          <a:xfrm>
            <a:off x="5580063" y="1668463"/>
            <a:ext cx="3467100" cy="1001712"/>
          </a:xfrm>
          <a:prstGeom prst="wedgeRoundRectCallout">
            <a:avLst>
              <a:gd name="adj1" fmla="val -99463"/>
              <a:gd name="adj2" fmla="val -52750"/>
              <a:gd name="adj3"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t>卒論で扱う議題の背景、状況をまとめる。</a:t>
            </a:r>
          </a:p>
        </p:txBody>
      </p:sp>
      <p:sp>
        <p:nvSpPr>
          <p:cNvPr id="3081" name="角丸四角形吹き出し 3"/>
          <p:cNvSpPr>
            <a:spLocks noChangeArrowheads="1"/>
          </p:cNvSpPr>
          <p:nvPr/>
        </p:nvSpPr>
        <p:spPr bwMode="auto">
          <a:xfrm>
            <a:off x="468313" y="2268538"/>
            <a:ext cx="4992687" cy="1304925"/>
          </a:xfrm>
          <a:prstGeom prst="wedgeRoundRectCallout">
            <a:avLst>
              <a:gd name="adj1" fmla="val 92745"/>
              <a:gd name="adj2" fmla="val 75139"/>
              <a:gd name="adj3"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論文の目的、解くべき仮説を明示する。</a:t>
            </a:r>
            <a:endParaRPr lang="en-US" altLang="ja-JP"/>
          </a:p>
          <a:p>
            <a:pPr eaLnBrk="1" hangingPunct="1"/>
            <a:r>
              <a:rPr lang="ja-JP" altLang="en-US"/>
              <a:t>「この論文の目的は、～である。」</a:t>
            </a:r>
            <a:endParaRPr lang="en-US" altLang="ja-JP"/>
          </a:p>
          <a:p>
            <a:pPr eaLnBrk="1" hangingPunct="1"/>
            <a:r>
              <a:rPr lang="ja-JP" altLang="en-US"/>
              <a:t>「この論文は、～を証明することを目的とする。」</a:t>
            </a:r>
            <a:endParaRPr lang="en-US" altLang="ja-JP"/>
          </a:p>
          <a:p>
            <a:pPr eaLnBrk="1" hangingPunct="1"/>
            <a:r>
              <a:rPr lang="ja-JP" altLang="en-US"/>
              <a:t>　など、わかりやすく書く。</a:t>
            </a:r>
          </a:p>
        </p:txBody>
      </p:sp>
      <p:sp>
        <p:nvSpPr>
          <p:cNvPr id="3082" name="角丸四角形吹き出し 4"/>
          <p:cNvSpPr>
            <a:spLocks noChangeArrowheads="1"/>
          </p:cNvSpPr>
          <p:nvPr/>
        </p:nvSpPr>
        <p:spPr bwMode="auto">
          <a:xfrm>
            <a:off x="457200" y="3654425"/>
            <a:ext cx="4475163" cy="792163"/>
          </a:xfrm>
          <a:prstGeom prst="wedgeRoundRectCallout">
            <a:avLst>
              <a:gd name="adj1" fmla="val 91977"/>
              <a:gd name="adj2" fmla="val 106477"/>
              <a:gd name="adj3"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章構成の概要を示す。</a:t>
            </a:r>
            <a:endParaRPr lang="en-US" altLang="ja-JP"/>
          </a:p>
          <a:p>
            <a:pPr eaLnBrk="1" hangingPunct="1"/>
            <a:r>
              <a:rPr lang="ja-JP" altLang="en-US"/>
              <a:t>目的を果たすためには十分かが重要</a:t>
            </a:r>
          </a:p>
        </p:txBody>
      </p:sp>
      <p:sp>
        <p:nvSpPr>
          <p:cNvPr id="3083" name="角丸四角形吹き出し 5"/>
          <p:cNvSpPr>
            <a:spLocks noChangeArrowheads="1"/>
          </p:cNvSpPr>
          <p:nvPr/>
        </p:nvSpPr>
        <p:spPr bwMode="auto">
          <a:xfrm>
            <a:off x="4787900" y="5300663"/>
            <a:ext cx="2952750" cy="576262"/>
          </a:xfrm>
          <a:prstGeom prst="wedgeRoundRectCallout">
            <a:avLst>
              <a:gd name="adj1" fmla="val -123366"/>
              <a:gd name="adj2" fmla="val 85176"/>
              <a:gd name="adj3"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1pPr>
            <a:lvl2pPr marL="742950" indent="-28575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2pPr>
            <a:lvl3pPr marL="11430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3pPr>
            <a:lvl4pPr marL="16002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4pPr>
            <a:lvl5pPr marL="2057400" indent="-228600">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使用する資料を挙げておく。</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7F7FF"/>
      </a:lt1>
      <a:dk2>
        <a:srgbClr val="000000"/>
      </a:dk2>
      <a:lt2>
        <a:srgbClr val="808080"/>
      </a:lt2>
      <a:accent1>
        <a:srgbClr val="7DB6EF"/>
      </a:accent1>
      <a:accent2>
        <a:srgbClr val="C0504D"/>
      </a:accent2>
      <a:accent3>
        <a:srgbClr val="FAFAFF"/>
      </a:accent3>
      <a:accent4>
        <a:srgbClr val="000000"/>
      </a:accent4>
      <a:accent5>
        <a:srgbClr val="BFD7F6"/>
      </a:accent5>
      <a:accent6>
        <a:srgbClr val="AE4845"/>
      </a:accent6>
      <a:hlink>
        <a:srgbClr val="0066CC"/>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ja-JP"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ja-JP"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7F7FF"/>
        </a:lt1>
        <a:dk2>
          <a:srgbClr val="000000"/>
        </a:dk2>
        <a:lt2>
          <a:srgbClr val="808080"/>
        </a:lt2>
        <a:accent1>
          <a:srgbClr val="7DB6EF"/>
        </a:accent1>
        <a:accent2>
          <a:srgbClr val="C0504D"/>
        </a:accent2>
        <a:accent3>
          <a:srgbClr val="FAFA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TotalTime>
  <Pages>0</Pages>
  <Words>85</Words>
  <Characters>0</Characters>
  <Application>Microsoft Office PowerPoint</Application>
  <DocSecurity>0</DocSecurity>
  <PresentationFormat>画面に合わせる (4:3)</PresentationFormat>
  <Lines>0</Lines>
  <Paragraphs>28</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ＭＳ Ｐゴシック</vt:lpstr>
      <vt:lpstr>Calibri</vt:lpstr>
      <vt:lpstr>標準デザイン</vt:lpstr>
      <vt:lpstr>例：「日本の大学教育のグローバル化：　立教大学を例に」</vt:lpstr>
      <vt:lpstr>ポイント</vt:lpstr>
    </vt:vector>
  </TitlesOfParts>
  <Manager/>
  <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例：「日本の大学教育のグローバル化：　立教大学を例に」</dc:title>
  <dc:subject/>
  <dc:creator>康博</dc:creator>
  <cp:keywords/>
  <dc:description/>
  <cp:lastModifiedBy>康博</cp:lastModifiedBy>
  <cp:revision>6</cp:revision>
  <cp:lastPrinted>2014-09-30T08:53:18Z</cp:lastPrinted>
  <dcterms:created xsi:type="dcterms:W3CDTF">2014-09-29T04:51:50Z</dcterms:created>
  <dcterms:modified xsi:type="dcterms:W3CDTF">2014-09-30T09:10:43Z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1041-9.1.0.4586</vt:lpwstr>
  </property>
</Properties>
</file>